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04C3-1A86-4275-A975-779D2622012B}" type="datetimeFigureOut">
              <a:rPr lang="el-GR" smtClean="0"/>
              <a:t>8/3/2023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8ABB-43E9-448F-8294-82F0F88C026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189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78E276-CC41-0B0A-4974-987B2FDD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F15412B-20AE-04BD-26CE-3E833C9B4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426ECB-1935-F888-560E-6894B48D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520F-B014-4ECF-8A75-3CB5FD890C2A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A3EAC08-3354-77FE-A165-AC70EF5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776BF7E-FA4E-3AB3-3A65-2038C465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368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13F8E1-625B-FCFE-C6F0-F83486E5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69C11C8-8C63-45D0-5F40-9C7613C4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3FB959C-D67F-3761-1626-D1EC1C19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09B-9EBC-441E-B80D-023E95601883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C4C2944-6046-1F33-DC16-1CE8321E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BBC9BD-758C-2FCE-0BD8-754D4F7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410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793FA81-FDEA-F5AA-AF43-D90111337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703CC48-51BC-866D-CF3F-5DDE8E067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A1E3C8D-5B50-5CAB-A01B-878B2808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04FF-4E5D-4269-9D94-C3C1AAEE67E6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CAF193D-4341-DE98-F85C-16DFF387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5056B09-F1F7-A757-39A0-2A723120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533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902509-9B5D-2139-597F-0DFC4DE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4E1CDF7-66A1-1125-E743-FCE84E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79D7E-B236-F67E-F883-25F15B12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BB-BC88-4CFF-9C3E-6139C57CC63E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6F1AFA-4ED3-DFF0-0652-865B3E34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353FB8-144B-719A-6773-8CF8C18A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9FCB93E-EC10-FB7D-A062-01E262FA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EBA2C5-1A01-C82F-A3CB-E0173E79E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662297-1197-7B2C-45AD-BC2C99A8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0302-ECA6-49DD-9852-61D19860F6D2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495C5C-BE0D-4E7E-5926-B4136CE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509125A-E134-223D-A3F5-ED7FEE62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105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4CE4C-56B2-9A78-25D4-9C7CE8AD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8F24AE-DD33-97CA-CD5E-07B29AC68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7783BF5-61A1-B8DF-8448-E52957CFF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860CD8C-5460-9B51-6090-9AF3078E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BEE5-FB18-49C2-A6D3-291D63ECC093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2283A9C-CFAC-6D23-59BC-272D8EB1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AB688B0-82C2-D92D-A3B5-CFD9B60E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458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EB3416-16A9-EAD1-382A-C198B093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DEDCD2C-68A8-0E23-6AD9-C3690C37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9807BD0-3A2A-0BAC-4F6A-4E2C8D56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63A80B6A-1258-74C2-983C-3CF991E04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2DCD2DD-D520-394B-2919-50BDB0616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5E2D4B0-23C0-78FD-9C7E-1A26E31A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5B12-E8AB-46CD-B50D-391E1D5E0C27}" type="datetime1">
              <a:rPr lang="el-GR" smtClean="0"/>
              <a:t>8/3/2023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FA0FCF0-37FA-DF3B-CB13-1516F3B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5917252-47AD-94EB-9A6D-1C41895A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841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02B66D-8943-FE1B-6EF4-962C48BC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3F0E0DD-845E-7761-CBB5-327C94A8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CD86-7985-457F-8AE1-7D9B4B0AA3C5}" type="datetime1">
              <a:rPr lang="el-GR" smtClean="0"/>
              <a:t>8/3/2023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0B8B603-5286-9215-8822-6F42882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5A447-805B-0CF4-D989-E88C8C3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88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6189AC6-19CF-0BDB-91A4-E3ECDDCB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C20E-08D2-4333-B0CD-A96375AAA029}" type="datetime1">
              <a:rPr lang="el-GR" smtClean="0"/>
              <a:t>8/3/2023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461958A-9D47-9262-4A89-C3BB2037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2BBACBE-06D1-21D2-8C08-95EBCB20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947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DC43D0-F40A-D6E9-EB3C-D4CB274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3BD805-D51E-40CE-A9CE-B0878F90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BE0A684-723F-7A28-6C17-C5D39DC9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0C25FBC-85BD-34F3-BC2A-5528CC74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33C7-79A7-4A85-9DDF-74CD2FAE869A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C4D0FC-57DF-110F-A8F7-D764180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2F1308-22F3-000E-1ED4-D3296E2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30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1FD50A-EE92-CF39-020D-D4EE6711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7C8807B-4E1D-AE9D-09EE-8DB2C71F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009B107-FEE2-9E0D-021D-735499096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0F2D9B-F47B-353D-B493-CFB6ECEC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6296-FFF6-4D06-A15D-C316510DFCF4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1CF0D6A-EA82-F5B8-A09F-317E0891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E4D3F44-D940-BEB3-74F7-826885A5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38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B10B72C-B493-23A2-96A8-3423F73B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4B2CD9F-9B1E-FC5F-2603-82613C3A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05B24F-A08B-F13C-7389-9BE2828E9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24D5-E55D-4376-908D-86F8B154C472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08DE4A0-3BF7-7DFE-0745-D07448C2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DA3694C-26DD-4248-EF8D-C4785A000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71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17/06/relationships/model3d" Target="../media/model3d3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17/06/relationships/model3d" Target="../media/model3d1.glb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7580E94-3A24-D912-5AC8-B0157598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85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D7276-C4E9-66A8-2DDE-3EB636EC1397}"/>
              </a:ext>
            </a:extLst>
          </p:cNvPr>
          <p:cNvSpPr txBox="1"/>
          <p:nvPr/>
        </p:nvSpPr>
        <p:spPr>
          <a:xfrm>
            <a:off x="3428729" y="768324"/>
            <a:ext cx="101526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Boxing predictions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 </a:t>
            </a:r>
            <a:endParaRPr lang="el-GR" sz="3600" dirty="0">
              <a:solidFill>
                <a:schemeClr val="bg1"/>
              </a:solidFill>
              <a:latin typeface="Bahnschrift SemiCondensed" panose="020B0502040204020203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22EB-7B49-B2DE-BC5F-1CD7C224B84B}"/>
              </a:ext>
            </a:extLst>
          </p:cNvPr>
          <p:cNvSpPr txBox="1"/>
          <p:nvPr/>
        </p:nvSpPr>
        <p:spPr>
          <a:xfrm>
            <a:off x="3319287" y="1431645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εργασία στα πλαίσια του μαθήματος ‘Μηχανική Μάθηση’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E89F-65E0-FD3F-A9DD-EFC3D492E1EE}"/>
              </a:ext>
            </a:extLst>
          </p:cNvPr>
          <p:cNvSpPr txBox="1"/>
          <p:nvPr/>
        </p:nvSpPr>
        <p:spPr>
          <a:xfrm>
            <a:off x="292231" y="2613866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Καλογερόπουλος Δημήτρης- Α.Μ: 2202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BEE094E-7157-1411-9894-05D1B11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320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1CA43EF-384B-7475-A568-29584F5F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1805" y="6078874"/>
            <a:ext cx="2743200" cy="365125"/>
          </a:xfrm>
        </p:spPr>
        <p:txBody>
          <a:bodyPr/>
          <a:lstStyle/>
          <a:p>
            <a:fld id="{0659870F-2FEC-4520-8E2D-42172DD318E1}" type="slidenum">
              <a:rPr lang="el-GR" smtClean="0"/>
              <a:t>10</a:t>
            </a:fld>
            <a:endParaRPr lang="el-G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3882" y="2155035"/>
              <a:ext cx="3304530" cy="39709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530" cy="3970921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1166976" ay="2145244" az="6995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882" y="2155035"/>
                <a:ext cx="3304530" cy="397092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Εικόνα 3">
            <a:extLst>
              <a:ext uri="{FF2B5EF4-FFF2-40B4-BE49-F238E27FC236}">
                <a16:creationId xmlns:a16="http://schemas.microsoft.com/office/drawing/2014/main" id="{C83001A3-89F5-03E1-1606-BDCEF15B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92"/>
            <a:ext cx="12192000" cy="16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962DA-53E4-B773-5ABB-1A658ED5D14C}"/>
              </a:ext>
            </a:extLst>
          </p:cNvPr>
          <p:cNvSpPr txBox="1"/>
          <p:nvPr/>
        </p:nvSpPr>
        <p:spPr>
          <a:xfrm>
            <a:off x="3315308" y="3432610"/>
            <a:ext cx="8775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ahnschrift SemiCondensed" panose="020B0502040204020203" pitchFamily="34" charset="0"/>
              </a:rPr>
              <a:t>Ευχαριστούμε πολύ για την προσοχή σας !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8244" y="414049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244" y="414049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9436" y="4706682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436" y="4706682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0628" y="4193729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628" y="4193729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93302" y="4629219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3302" y="4629219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46582" y="4202674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6582" y="4202674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07167" y="4693623"/>
              <a:ext cx="326043" cy="86437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6043" cy="864372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640739" ay="743141" az="1389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7167" y="4693623"/>
                <a:ext cx="326043" cy="864372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2536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2536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21034" y="4706681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1034" y="4706681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0403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0403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42684" y="4618213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2684" y="4618213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16797" y="4180040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6797" y="4180040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30342" y="4774422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0342" y="4774422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55005" y="4177091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5005" y="4177091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5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DD82091B-97A0-C68E-6104-BE31B1A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4FC71-6A9E-93A7-6F8A-7EE783704F43}"/>
              </a:ext>
            </a:extLst>
          </p:cNvPr>
          <p:cNvSpPr txBox="1"/>
          <p:nvPr/>
        </p:nvSpPr>
        <p:spPr>
          <a:xfrm>
            <a:off x="0" y="587521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Εισαγωγή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1328261"/>
                  </p:ext>
                </p:extLst>
              </p:nvPr>
            </p:nvGraphicFramePr>
            <p:xfrm>
              <a:off x="206761" y="2620875"/>
              <a:ext cx="1248853" cy="42371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8853" cy="4237125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697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61" y="2620875"/>
                <a:ext cx="1248853" cy="42371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Φυσαλίδα ομιλίας: Ορθογώνιο με στρογγυλεμένες γωνίες 8">
            <a:extLst>
              <a:ext uri="{FF2B5EF4-FFF2-40B4-BE49-F238E27FC236}">
                <a16:creationId xmlns:a16="http://schemas.microsoft.com/office/drawing/2014/main" id="{0FBD5EAF-6A8D-B89A-2201-B89581BCC96B}"/>
              </a:ext>
            </a:extLst>
          </p:cNvPr>
          <p:cNvSpPr/>
          <p:nvPr/>
        </p:nvSpPr>
        <p:spPr>
          <a:xfrm>
            <a:off x="206761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πρώτο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τα στοιχεία των αθλητών</a:t>
            </a:r>
          </a:p>
        </p:txBody>
      </p:sp>
      <p:sp>
        <p:nvSpPr>
          <p:cNvPr id="11" name="Φυσαλίδα ομιλίας: Ορθογώνιο με στρογγυλεμένες γωνίες 10">
            <a:extLst>
              <a:ext uri="{FF2B5EF4-FFF2-40B4-BE49-F238E27FC236}">
                <a16:creationId xmlns:a16="http://schemas.microsoft.com/office/drawing/2014/main" id="{93620D54-8216-12D6-E206-894A07D46B7C}"/>
              </a:ext>
            </a:extLst>
          </p:cNvPr>
          <p:cNvSpPr/>
          <p:nvPr/>
        </p:nvSpPr>
        <p:spPr>
          <a:xfrm>
            <a:off x="5657850" y="3340862"/>
            <a:ext cx="3677506" cy="1830475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Τα δύο διαφορετικά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συνενώνονται σε ένα από το οποίο εξάγονται οι προβλέψεις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Κέντρο με συμπαγές γέμισμα">
            <a:extLst>
              <a:ext uri="{FF2B5EF4-FFF2-40B4-BE49-F238E27FC236}">
                <a16:creationId xmlns:a16="http://schemas.microsoft.com/office/drawing/2014/main" id="{AE513474-024D-D893-B389-88A52AE21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380" y="193400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C995EC-6B36-A61E-7240-7AA369BB94E9}"/>
              </a:ext>
            </a:extLst>
          </p:cNvPr>
          <p:cNvSpPr txBox="1"/>
          <p:nvPr/>
        </p:nvSpPr>
        <p:spPr>
          <a:xfrm>
            <a:off x="1340552" y="2065684"/>
            <a:ext cx="10774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Στόχος της εργασίας είναι η κατασκευή μοντέλου που δέχεται ως είσοδο στοιχεία και ιστορικό επαγγελματιών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boxer pre game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με  βάση αυτά προβλέπει το τελικό αποτέλεσμα</a:t>
            </a:r>
          </a:p>
          <a:p>
            <a:endParaRPr lang="el-GR" dirty="0"/>
          </a:p>
        </p:txBody>
      </p:sp>
      <p:sp>
        <p:nvSpPr>
          <p:cNvPr id="15" name="Φυσαλίδα ομιλίας: Ορθογώνιο με στρογγυλεμένες γωνίες 14">
            <a:extLst>
              <a:ext uri="{FF2B5EF4-FFF2-40B4-BE49-F238E27FC236}">
                <a16:creationId xmlns:a16="http://schemas.microsoft.com/office/drawing/2014/main" id="{8E62B872-F9A7-0ABD-7549-F11B78989562}"/>
              </a:ext>
            </a:extLst>
          </p:cNvPr>
          <p:cNvSpPr/>
          <p:nvPr/>
        </p:nvSpPr>
        <p:spPr>
          <a:xfrm>
            <a:off x="2418494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δεύτερο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σημαντικούς  αγώνες και την εξέλιξή τους</a:t>
            </a: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E3C5BD5E-3D4F-EAC9-2709-9D841ADD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9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7 L 0.09779 -0.04004 C 0.1181 -0.04907 0.1487 -0.05393 0.18073 -0.05393 C 0.21719 -0.05393 0.24648 -0.04907 0.2668 -0.04004 L 0.36471 0.000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5 -0.00625 L 0.50495 -0.0743 C 0.52409 -0.08958 0.55312 -0.09768 0.58359 -0.09768 C 0.6181 -0.09768 0.64583 -0.08958 0.66497 -0.0743 L 0.75768 -0.0062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7C9ABB1-0266-5918-435F-A45C8B75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E65E4-2B0F-8EE7-DA03-8BDDFB763ADA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(1/2)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8CEEEF3-ED98-DC68-C821-B4025262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4" y="1534325"/>
            <a:ext cx="11469021" cy="1986073"/>
          </a:xfrm>
          <a:prstGeom prst="rect">
            <a:avLst/>
          </a:prstGeom>
        </p:spPr>
      </p:pic>
      <p:pic>
        <p:nvPicPr>
          <p:cNvPr id="9" name="Γραφικό 8" descr="Γάντι του μποξ με συμπαγές γέμισμα">
            <a:extLst>
              <a:ext uri="{FF2B5EF4-FFF2-40B4-BE49-F238E27FC236}">
                <a16:creationId xmlns:a16="http://schemas.microsoft.com/office/drawing/2014/main" id="{8AE30D42-FC82-242B-6677-E089DE35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1216" y="335364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6BD44-3512-8BBE-0C3C-807DF562CA2D}"/>
              </a:ext>
            </a:extLst>
          </p:cNvPr>
          <p:cNvSpPr txBox="1"/>
          <p:nvPr/>
        </p:nvSpPr>
        <p:spPr>
          <a:xfrm>
            <a:off x="535527" y="37604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1.Διαγραφή της κολώνας ‘</a:t>
            </a:r>
            <a:r>
              <a:rPr lang="en-US" dirty="0">
                <a:latin typeface="Bahnschrift Condensed" panose="020B0502040204020203" pitchFamily="34" charset="0"/>
              </a:rPr>
              <a:t>Country’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1" name="Γραφικό 10" descr="Γάντι του μποξ με συμπαγές γέμισμα">
            <a:extLst>
              <a:ext uri="{FF2B5EF4-FFF2-40B4-BE49-F238E27FC236}">
                <a16:creationId xmlns:a16="http://schemas.microsoft.com/office/drawing/2014/main" id="{5999BD90-440F-3F85-0934-D0686CCE5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239" y="345263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D2A421-2F2B-D6BB-E1B3-42750527C838}"/>
              </a:ext>
            </a:extLst>
          </p:cNvPr>
          <p:cNvSpPr txBox="1"/>
          <p:nvPr/>
        </p:nvSpPr>
        <p:spPr>
          <a:xfrm>
            <a:off x="4020966" y="361187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2.Αντικατάσταση των 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missing values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4" name="Γραφικό 13" descr="Γάντι του μποξ με συμπαγές γέμισμα">
            <a:extLst>
              <a:ext uri="{FF2B5EF4-FFF2-40B4-BE49-F238E27FC236}">
                <a16:creationId xmlns:a16="http://schemas.microsoft.com/office/drawing/2014/main" id="{65A580DF-9283-0A1C-FF80-F1846FB1C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685" y="348651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3A58D4-4A61-7934-E00B-46EE6A1A7B1C}"/>
              </a:ext>
            </a:extLst>
          </p:cNvPr>
          <p:cNvSpPr txBox="1"/>
          <p:nvPr/>
        </p:nvSpPr>
        <p:spPr>
          <a:xfrm>
            <a:off x="6618817" y="3775991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3.Εξαγωγή του επωνύμου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EAE3C-38C6-7ACA-1D06-169C79A3BD8F}"/>
              </a:ext>
            </a:extLst>
          </p:cNvPr>
          <p:cNvSpPr txBox="1"/>
          <p:nvPr/>
        </p:nvSpPr>
        <p:spPr>
          <a:xfrm>
            <a:off x="9498797" y="3621718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4.</a:t>
            </a:r>
            <a:r>
              <a:rPr lang="el-GR" dirty="0">
                <a:latin typeface="Bahnschrift Condensed" panose="020B0502040204020203" pitchFamily="34" charset="0"/>
              </a:rPr>
              <a:t>Μετατροπή </a:t>
            </a:r>
            <a:r>
              <a:rPr lang="en-US" dirty="0">
                <a:latin typeface="Bahnschrift Condensed" panose="020B0502040204020203" pitchFamily="34" charset="0"/>
              </a:rPr>
              <a:t>categorical data </a:t>
            </a:r>
            <a:endParaRPr lang="el-GR" dirty="0">
              <a:latin typeface="Bahnschrift Condensed" panose="020B0502040204020203" pitchFamily="34" charset="0"/>
            </a:endParaRPr>
          </a:p>
          <a:p>
            <a:r>
              <a:rPr lang="el-GR" dirty="0">
                <a:latin typeface="Bahnschrift Condensed" panose="020B0502040204020203" pitchFamily="34" charset="0"/>
              </a:rPr>
              <a:t>σε </a:t>
            </a:r>
            <a:r>
              <a:rPr lang="en-US" dirty="0">
                <a:latin typeface="Bahnschrift Condensed" panose="020B0502040204020203" pitchFamily="34" charset="0"/>
              </a:rPr>
              <a:t>numerical</a:t>
            </a:r>
            <a:r>
              <a:rPr lang="el-GR" dirty="0">
                <a:latin typeface="Bahnschrift Condensed" panose="020B0502040204020203" pitchFamily="34" charset="0"/>
              </a:rPr>
              <a:t> στη στήλη </a:t>
            </a:r>
            <a:r>
              <a:rPr lang="en-US" dirty="0">
                <a:latin typeface="Bahnschrift Condensed" panose="020B0502040204020203" pitchFamily="34" charset="0"/>
              </a:rPr>
              <a:t>Stance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8" name="Γραφικό 17" descr="Γάντι του μποξ με συμπαγές γέμισμα">
            <a:extLst>
              <a:ext uri="{FF2B5EF4-FFF2-40B4-BE49-F238E27FC236}">
                <a16:creationId xmlns:a16="http://schemas.microsoft.com/office/drawing/2014/main" id="{A60BD5E4-9B5B-7EC1-DCA4-3E1B79263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397" y="3452633"/>
            <a:ext cx="914400" cy="914400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F4FB9AF-0ED6-352F-ADD3-409D69471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1" y="4656992"/>
            <a:ext cx="11361198" cy="2201008"/>
          </a:xfrm>
          <a:prstGeom prst="rect">
            <a:avLst/>
          </a:prstGeom>
        </p:spPr>
      </p:pic>
      <p:sp>
        <p:nvSpPr>
          <p:cNvPr id="21" name="Θέση αριθμού διαφάνειας 20">
            <a:extLst>
              <a:ext uri="{FF2B5EF4-FFF2-40B4-BE49-F238E27FC236}">
                <a16:creationId xmlns:a16="http://schemas.microsoft.com/office/drawing/2014/main" id="{30ECE364-1764-7B69-91C7-CC686AA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893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FCEDDEF-208C-E4CF-44E5-FE9FEF10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B1BAC-0D35-9C29-050E-B57AFD567582}"/>
              </a:ext>
            </a:extLst>
          </p:cNvPr>
          <p:cNvSpPr txBox="1"/>
          <p:nvPr/>
        </p:nvSpPr>
        <p:spPr>
          <a:xfrm>
            <a:off x="0" y="587521"/>
            <a:ext cx="34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417D0-B655-4965-E2D4-E49B7E22D38B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(2/2)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B662B3C-9C15-0762-11A7-34BA610D7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1534325"/>
            <a:ext cx="4686300" cy="321945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79B02BA-D686-CB4E-9028-0DB9179CD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2" y="3462280"/>
            <a:ext cx="4438650" cy="3171825"/>
          </a:xfrm>
          <a:prstGeom prst="rect">
            <a:avLst/>
          </a:prstGeom>
        </p:spPr>
      </p:pic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3EB044F0-1FCB-148C-27CE-2DF43A125FB0}"/>
              </a:ext>
            </a:extLst>
          </p:cNvPr>
          <p:cNvCxnSpPr>
            <a:cxnSpLocks/>
          </p:cNvCxnSpPr>
          <p:nvPr/>
        </p:nvCxnSpPr>
        <p:spPr>
          <a:xfrm>
            <a:off x="390525" y="4253712"/>
            <a:ext cx="3257550" cy="140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D058B75A-AE12-3250-9DF7-430BFAB22C58}"/>
              </a:ext>
            </a:extLst>
          </p:cNvPr>
          <p:cNvCxnSpPr/>
          <p:nvPr/>
        </p:nvCxnSpPr>
        <p:spPr>
          <a:xfrm>
            <a:off x="438150" y="3571875"/>
            <a:ext cx="3162300" cy="2085975"/>
          </a:xfrm>
          <a:prstGeom prst="line">
            <a:avLst/>
          </a:prstGeom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8F5944-7EFA-10C8-33FC-8125C80C23BF}"/>
              </a:ext>
            </a:extLst>
          </p:cNvPr>
          <p:cNvSpPr txBox="1"/>
          <p:nvPr/>
        </p:nvSpPr>
        <p:spPr>
          <a:xfrm>
            <a:off x="3782797" y="533468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Αντικατάσταση των ακραίων τιμών με τον </a:t>
            </a:r>
          </a:p>
          <a:p>
            <a:pPr algn="ctr"/>
            <a:r>
              <a:rPr lang="el-GR" dirty="0">
                <a:latin typeface="Bahnschrift Condensed" panose="020B0502040204020203" pitchFamily="34" charset="0"/>
              </a:rPr>
              <a:t>μέσο όρο των υπολοίπων</a:t>
            </a:r>
          </a:p>
        </p:txBody>
      </p:sp>
      <p:sp>
        <p:nvSpPr>
          <p:cNvPr id="15" name="Φυσαλίδα ομιλίας: Έλλειψη 14">
            <a:extLst>
              <a:ext uri="{FF2B5EF4-FFF2-40B4-BE49-F238E27FC236}">
                <a16:creationId xmlns:a16="http://schemas.microsoft.com/office/drawing/2014/main" id="{737E3769-AD71-F40F-ED1A-B9211B3DF561}"/>
              </a:ext>
            </a:extLst>
          </p:cNvPr>
          <p:cNvSpPr/>
          <p:nvPr/>
        </p:nvSpPr>
        <p:spPr>
          <a:xfrm>
            <a:off x="5848350" y="1681221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Η ίδια διαδικασία εφαρμόστηκε για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height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reach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0CC78083-25C1-3988-934D-61F1386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73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44B9B5A5-CA28-4C33-CD5B-56D53EA3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E78C3-9CC6-8A00-A521-E713A35B37C7}"/>
              </a:ext>
            </a:extLst>
          </p:cNvPr>
          <p:cNvSpPr txBox="1"/>
          <p:nvPr/>
        </p:nvSpPr>
        <p:spPr>
          <a:xfrm>
            <a:off x="0" y="58752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Τελική μορφή 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0F221C7-84FD-C149-CB92-0585A27B7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122239"/>
            <a:ext cx="6896100" cy="3845071"/>
          </a:xfrm>
          <a:prstGeom prst="rect">
            <a:avLst/>
          </a:prstGeom>
        </p:spPr>
      </p:pic>
      <p:pic>
        <p:nvPicPr>
          <p:cNvPr id="7" name="Γραφικό 6" descr="Λίστα ελέγχου με συμπαγές γέμισμα">
            <a:extLst>
              <a:ext uri="{FF2B5EF4-FFF2-40B4-BE49-F238E27FC236}">
                <a16:creationId xmlns:a16="http://schemas.microsoft.com/office/drawing/2014/main" id="{C5B79C89-A740-8C04-81B0-6F4CA3CF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044" y="3316111"/>
            <a:ext cx="1196056" cy="1236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C85EF-10A5-63F5-EB3D-994CA561BAF4}"/>
              </a:ext>
            </a:extLst>
          </p:cNvPr>
          <p:cNvSpPr txBox="1"/>
          <p:nvPr/>
        </p:nvSpPr>
        <p:spPr>
          <a:xfrm>
            <a:off x="8682706" y="3518237"/>
            <a:ext cx="3509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Όλες οι τιμές που θα χρησιμοποιηθούν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για την πρόβλεψη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είναι </a:t>
            </a:r>
            <a:r>
              <a:rPr lang="en-US" sz="2000" dirty="0">
                <a:latin typeface="Bahnschrift Condensed" panose="020B0502040204020203" pitchFamily="34" charset="0"/>
              </a:rPr>
              <a:t>float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29FE7A6-A594-0FF3-A35C-9B938547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712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5F7EAE4-12DA-D002-6AB2-3D7E0408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234BB-49E6-1002-439B-A04725CEFCDB}"/>
              </a:ext>
            </a:extLst>
          </p:cNvPr>
          <p:cNvSpPr txBox="1"/>
          <p:nvPr/>
        </p:nvSpPr>
        <p:spPr>
          <a:xfrm>
            <a:off x="0" y="587521"/>
            <a:ext cx="9895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δεύτερου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D8ABE2-DDEC-DFE9-CD47-9E151B249CA8}"/>
              </a:ext>
            </a:extLst>
          </p:cNvPr>
          <p:cNvSpPr/>
          <p:nvPr/>
        </p:nvSpPr>
        <p:spPr>
          <a:xfrm>
            <a:off x="3199887" y="1534325"/>
            <a:ext cx="2305050" cy="172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Διαγραφή στηλών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Place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1EBEAB0-9F7D-008D-5DA2-726038E67421}"/>
              </a:ext>
            </a:extLst>
          </p:cNvPr>
          <p:cNvSpPr/>
          <p:nvPr/>
        </p:nvSpPr>
        <p:spPr>
          <a:xfrm>
            <a:off x="5513949" y="1534325"/>
            <a:ext cx="2305050" cy="1723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Αντικατάσταση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missing values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με τον μέσο όρο των υπολοίπων σε διάφορες στήλες 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1F2CFA9-9E9B-FAE0-1020-816D6534BBF7}"/>
              </a:ext>
            </a:extLst>
          </p:cNvPr>
          <p:cNvSpPr/>
          <p:nvPr/>
        </p:nvSpPr>
        <p:spPr>
          <a:xfrm>
            <a:off x="2724150" y="3257550"/>
            <a:ext cx="5857875" cy="1723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Δημιουργία δύο στηλών με το επώνυμο των δύο αντιπάλων ώστε να μπορέσει να γίνει σύνδεση με το άλλο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1B15EA9-4661-2C18-741B-88C9325EE58B}"/>
              </a:ext>
            </a:extLst>
          </p:cNvPr>
          <p:cNvSpPr/>
          <p:nvPr/>
        </p:nvSpPr>
        <p:spPr>
          <a:xfrm>
            <a:off x="3208899" y="4980776"/>
            <a:ext cx="2305050" cy="1877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Εύρεση του νικητή μέσω της στήλης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Verdict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510F779-B302-EC95-E4BF-25D179A61080}"/>
              </a:ext>
            </a:extLst>
          </p:cNvPr>
          <p:cNvSpPr/>
          <p:nvPr/>
        </p:nvSpPr>
        <p:spPr>
          <a:xfrm>
            <a:off x="5525528" y="4980775"/>
            <a:ext cx="2305050" cy="1877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Εισαγωγή νέων στηλών για την προσθήκη των στοιχείων του άλλου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Σήμα με συμπαγές γέμισμα">
            <a:extLst>
              <a:ext uri="{FF2B5EF4-FFF2-40B4-BE49-F238E27FC236}">
                <a16:creationId xmlns:a16="http://schemas.microsoft.com/office/drawing/2014/main" id="{7BCF5068-F517-A703-CB7D-C4CEE1E3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383" y="1510185"/>
            <a:ext cx="523364" cy="523364"/>
          </a:xfrm>
          <a:prstGeom prst="rect">
            <a:avLst/>
          </a:prstGeom>
        </p:spPr>
      </p:pic>
      <p:pic>
        <p:nvPicPr>
          <p:cNvPr id="15" name="Γραφικό 14" descr="Σήμα 3 με συμπαγές γέμισμα">
            <a:extLst>
              <a:ext uri="{FF2B5EF4-FFF2-40B4-BE49-F238E27FC236}">
                <a16:creationId xmlns:a16="http://schemas.microsoft.com/office/drawing/2014/main" id="{C0F2DB28-2997-478A-FAFA-D8B01660A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1354" y="3257549"/>
            <a:ext cx="522032" cy="522032"/>
          </a:xfrm>
          <a:prstGeom prst="rect">
            <a:avLst/>
          </a:prstGeom>
        </p:spPr>
      </p:pic>
      <p:pic>
        <p:nvPicPr>
          <p:cNvPr id="17" name="Γραφικό 16" descr="Σήμα 4 με συμπαγές γέμισμα">
            <a:extLst>
              <a:ext uri="{FF2B5EF4-FFF2-40B4-BE49-F238E27FC236}">
                <a16:creationId xmlns:a16="http://schemas.microsoft.com/office/drawing/2014/main" id="{61E19B82-2263-056B-6C07-CCF9B9E00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2773" y="4980775"/>
            <a:ext cx="479278" cy="479278"/>
          </a:xfrm>
          <a:prstGeom prst="rect">
            <a:avLst/>
          </a:prstGeom>
        </p:spPr>
      </p:pic>
      <p:pic>
        <p:nvPicPr>
          <p:cNvPr id="19" name="Γραφικό 18" descr="Σήμα 5 με συμπαγές γέμισμα">
            <a:extLst>
              <a:ext uri="{FF2B5EF4-FFF2-40B4-BE49-F238E27FC236}">
                <a16:creationId xmlns:a16="http://schemas.microsoft.com/office/drawing/2014/main" id="{83B499CE-9FE2-42DC-CAEA-350FFAE81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7823" y="4975305"/>
            <a:ext cx="484748" cy="484748"/>
          </a:xfrm>
          <a:prstGeom prst="rect">
            <a:avLst/>
          </a:prstGeom>
        </p:spPr>
      </p:pic>
      <p:pic>
        <p:nvPicPr>
          <p:cNvPr id="21" name="Γραφικό 20" descr="Σήμα 1 με συμπαγές γέμισμα">
            <a:extLst>
              <a:ext uri="{FF2B5EF4-FFF2-40B4-BE49-F238E27FC236}">
                <a16:creationId xmlns:a16="http://schemas.microsoft.com/office/drawing/2014/main" id="{43AD49FA-3ADA-67D9-D395-DF2BF8EE8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7080" y="1510185"/>
            <a:ext cx="494971" cy="46611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9133674"/>
                  </p:ext>
                </p:extLst>
              </p:nvPr>
            </p:nvGraphicFramePr>
            <p:xfrm>
              <a:off x="-19923" y="1246690"/>
              <a:ext cx="1295011" cy="506578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5011" cy="5065782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234" ay="1882668" az="-2823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332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923" y="1246690"/>
                <a:ext cx="1295011" cy="50657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Θέση αριθμού διαφάνειας 22">
            <a:extLst>
              <a:ext uri="{FF2B5EF4-FFF2-40B4-BE49-F238E27FC236}">
                <a16:creationId xmlns:a16="http://schemas.microsoft.com/office/drawing/2014/main" id="{F48E3CB7-EB6B-2634-6D5B-2653DCCE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889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008C9D0-4AD7-19ED-4B3F-AFCDA9EA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859BB-D23B-8C24-C97E-55F6E94DB147}"/>
              </a:ext>
            </a:extLst>
          </p:cNvPr>
          <p:cNvSpPr txBox="1"/>
          <p:nvPr/>
        </p:nvSpPr>
        <p:spPr>
          <a:xfrm>
            <a:off x="0" y="587521"/>
            <a:ext cx="4389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Τελικό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0890C-56D3-088D-21BB-DD3A98A0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7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9B660BE-DE28-EAC1-3179-6486F5148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02" y="1838749"/>
            <a:ext cx="4477330" cy="5000901"/>
          </a:xfrm>
          <a:prstGeom prst="rect">
            <a:avLst/>
          </a:prstGeom>
        </p:spPr>
      </p:pic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4BC187B2-2E7A-23CF-01ED-BFCB2E5D357B}"/>
              </a:ext>
            </a:extLst>
          </p:cNvPr>
          <p:cNvCxnSpPr/>
          <p:nvPr/>
        </p:nvCxnSpPr>
        <p:spPr>
          <a:xfrm flipV="1">
            <a:off x="1993557" y="1878227"/>
            <a:ext cx="1721708" cy="9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E0061E-4BD5-409E-096B-865CC1DFAA46}"/>
              </a:ext>
            </a:extLst>
          </p:cNvPr>
          <p:cNvSpPr txBox="1"/>
          <p:nvPr/>
        </p:nvSpPr>
        <p:spPr>
          <a:xfrm>
            <a:off x="638774" y="178332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Τελικό </a:t>
            </a:r>
            <a:r>
              <a:rPr lang="en-US" dirty="0">
                <a:latin typeface="Bahnschrift Condensed" panose="020B0502040204020203" pitchFamily="34" charset="0"/>
              </a:rPr>
              <a:t>data set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0" name="Γραφικό 9" descr="Γάντι του μποξ με συμπαγές γέμισμα">
            <a:extLst>
              <a:ext uri="{FF2B5EF4-FFF2-40B4-BE49-F238E27FC236}">
                <a16:creationId xmlns:a16="http://schemas.microsoft.com/office/drawing/2014/main" id="{427A1E9B-E70A-85D9-2B13-117BFD272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8983" y="3000208"/>
            <a:ext cx="857584" cy="85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5BF7AD-7EA9-EFEF-2B83-DA7934A133FE}"/>
              </a:ext>
            </a:extLst>
          </p:cNvPr>
          <p:cNvSpPr txBox="1"/>
          <p:nvPr/>
        </p:nvSpPr>
        <p:spPr>
          <a:xfrm>
            <a:off x="259833" y="3808465"/>
            <a:ext cx="360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Με βάση την στήλη </a:t>
            </a:r>
            <a:r>
              <a:rPr lang="en-US" dirty="0">
                <a:latin typeface="Bahnschrift Condensed" panose="020B0502040204020203" pitchFamily="34" charset="0"/>
              </a:rPr>
              <a:t>Verdict </a:t>
            </a:r>
            <a:r>
              <a:rPr lang="el-GR" dirty="0">
                <a:latin typeface="Bahnschrift Condensed" panose="020B0502040204020203" pitchFamily="34" charset="0"/>
              </a:rPr>
              <a:t>δημιουργείτε μια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καινούργια στήλη η οποία παίρνει την τιμή</a:t>
            </a:r>
          </a:p>
        </p:txBody>
      </p:sp>
      <p:sp>
        <p:nvSpPr>
          <p:cNvPr id="14" name="Βέλος: Κάτω 13">
            <a:extLst>
              <a:ext uri="{FF2B5EF4-FFF2-40B4-BE49-F238E27FC236}">
                <a16:creationId xmlns:a16="http://schemas.microsoft.com/office/drawing/2014/main" id="{4622C6A6-F326-4816-8BB2-316BEA07DDF1}"/>
              </a:ext>
            </a:extLst>
          </p:cNvPr>
          <p:cNvSpPr/>
          <p:nvPr/>
        </p:nvSpPr>
        <p:spPr>
          <a:xfrm>
            <a:off x="1727776" y="4426798"/>
            <a:ext cx="153880" cy="1606386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Βέλος: Κάτω 14">
            <a:extLst>
              <a:ext uri="{FF2B5EF4-FFF2-40B4-BE49-F238E27FC236}">
                <a16:creationId xmlns:a16="http://schemas.microsoft.com/office/drawing/2014/main" id="{EF0D83E6-581E-F4FB-3355-C6480EE5368E}"/>
              </a:ext>
            </a:extLst>
          </p:cNvPr>
          <p:cNvSpPr/>
          <p:nvPr/>
        </p:nvSpPr>
        <p:spPr>
          <a:xfrm rot="2526917">
            <a:off x="1370746" y="433803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Βέλος: Κάτω 15">
            <a:extLst>
              <a:ext uri="{FF2B5EF4-FFF2-40B4-BE49-F238E27FC236}">
                <a16:creationId xmlns:a16="http://schemas.microsoft.com/office/drawing/2014/main" id="{AE796462-F30A-84D0-73BC-63194583668F}"/>
              </a:ext>
            </a:extLst>
          </p:cNvPr>
          <p:cNvSpPr/>
          <p:nvPr/>
        </p:nvSpPr>
        <p:spPr>
          <a:xfrm rot="18764608">
            <a:off x="2123303" y="430476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0BAEB-0734-7C70-A9CF-EF4F498868DF}"/>
              </a:ext>
            </a:extLst>
          </p:cNvPr>
          <p:cNvSpPr txBox="1"/>
          <p:nvPr/>
        </p:nvSpPr>
        <p:spPr>
          <a:xfrm>
            <a:off x="-61718" y="5162435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πρώτου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44F78-0480-19F2-C3BC-C36E388565E4}"/>
              </a:ext>
            </a:extLst>
          </p:cNvPr>
          <p:cNvSpPr txBox="1"/>
          <p:nvPr/>
        </p:nvSpPr>
        <p:spPr>
          <a:xfrm>
            <a:off x="1266256" y="6033184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δεύτερου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2425F-F0D2-D7E1-CA9A-3F44D9EA258B}"/>
              </a:ext>
            </a:extLst>
          </p:cNvPr>
          <p:cNvSpPr txBox="1"/>
          <p:nvPr/>
        </p:nvSpPr>
        <p:spPr>
          <a:xfrm>
            <a:off x="2304948" y="518966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0 σε οποιαδήποτε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άλλη περίπτωση</a:t>
            </a:r>
          </a:p>
        </p:txBody>
      </p:sp>
      <p:pic>
        <p:nvPicPr>
          <p:cNvPr id="20" name="Γραφικό 19" descr="Γάντι του μποξ με συμπαγές γέμισμα">
            <a:extLst>
              <a:ext uri="{FF2B5EF4-FFF2-40B4-BE49-F238E27FC236}">
                <a16:creationId xmlns:a16="http://schemas.microsoft.com/office/drawing/2014/main" id="{D0C943DB-2B3B-211B-383E-925F893F0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408" y="1723866"/>
            <a:ext cx="857584" cy="857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FD1B15-8CB9-31DC-72A4-27032ECF1219}"/>
              </a:ext>
            </a:extLst>
          </p:cNvPr>
          <p:cNvSpPr txBox="1"/>
          <p:nvPr/>
        </p:nvSpPr>
        <p:spPr>
          <a:xfrm>
            <a:off x="8357352" y="2702048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Διαγράφονται όλες οι κολώνες που δεν είναι </a:t>
            </a:r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numerical 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22" name="Γραφικό 21" descr="Γάντι του μποξ με συμπαγές γέμισμα">
            <a:extLst>
              <a:ext uri="{FF2B5EF4-FFF2-40B4-BE49-F238E27FC236}">
                <a16:creationId xmlns:a16="http://schemas.microsoft.com/office/drawing/2014/main" id="{3B5465D9-4195-4CB1-68A4-D61877BD2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383" y="3656400"/>
            <a:ext cx="857584" cy="8575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0F64B8-B47F-3692-E38E-4674DCB2BB3B}"/>
              </a:ext>
            </a:extLst>
          </p:cNvPr>
          <p:cNvSpPr txBox="1"/>
          <p:nvPr/>
        </p:nvSpPr>
        <p:spPr>
          <a:xfrm>
            <a:off x="9329890" y="4614058"/>
            <a:ext cx="13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Stratified split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5" name="Γραφικό 4" descr="Γάντι του μποξ με συμπαγές γέμισμα">
            <a:extLst>
              <a:ext uri="{FF2B5EF4-FFF2-40B4-BE49-F238E27FC236}">
                <a16:creationId xmlns:a16="http://schemas.microsoft.com/office/drawing/2014/main" id="{A796B3AC-6059-A060-32E2-AFEB2D4FF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469" y="5083465"/>
            <a:ext cx="857584" cy="857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1EB02-9B0B-AD31-855E-0D59788E810F}"/>
              </a:ext>
            </a:extLst>
          </p:cNvPr>
          <p:cNvSpPr txBox="1"/>
          <p:nvPr/>
        </p:nvSpPr>
        <p:spPr>
          <a:xfrm>
            <a:off x="9190913" y="5835992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Γίνεται </a:t>
            </a:r>
            <a:r>
              <a:rPr lang="en-US" dirty="0">
                <a:latin typeface="Bahnschrift Condensed" panose="020B0502040204020203" pitchFamily="34" charset="0"/>
              </a:rPr>
              <a:t>standardization</a:t>
            </a:r>
            <a:endParaRPr lang="el-GR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Bahnschrift Condensed" panose="020B0502040204020203" pitchFamily="34" charset="0"/>
              </a:rPr>
              <a:t>(</a:t>
            </a:r>
            <a:r>
              <a:rPr lang="el-GR" dirty="0">
                <a:latin typeface="Bahnschrift Condensed" panose="020B0502040204020203" pitchFamily="34" charset="0"/>
              </a:rPr>
              <a:t>μόνο στα </a:t>
            </a:r>
            <a:r>
              <a:rPr lang="en-US" dirty="0">
                <a:latin typeface="Bahnschrift Condensed" panose="020B0502040204020203" pitchFamily="34" charset="0"/>
              </a:rPr>
              <a:t>train </a:t>
            </a:r>
            <a:r>
              <a:rPr lang="el-GR" dirty="0">
                <a:latin typeface="Bahnschrift Condensed" panose="020B0502040204020203" pitchFamily="34" charset="0"/>
              </a:rPr>
              <a:t>δεδομένα)</a:t>
            </a:r>
          </a:p>
        </p:txBody>
      </p:sp>
    </p:spTree>
    <p:extLst>
      <p:ext uri="{BB962C8B-B14F-4D97-AF65-F5344CB8AC3E}">
        <p14:creationId xmlns:p14="http://schemas.microsoft.com/office/powerpoint/2010/main" val="387750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0C615AD-D610-A971-C165-78F6A62913FE}"/>
              </a:ext>
            </a:extLst>
          </p:cNvPr>
          <p:cNvSpPr/>
          <p:nvPr/>
        </p:nvSpPr>
        <p:spPr>
          <a:xfrm>
            <a:off x="6058633" y="4175201"/>
            <a:ext cx="6114023" cy="267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CB35006-45F5-0896-54DF-80917448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8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3E248A1-1C18-E80F-343E-F9117882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0C8F3-2D85-D287-237C-3591296E097B}"/>
              </a:ext>
            </a:extLst>
          </p:cNvPr>
          <p:cNvSpPr txBox="1"/>
          <p:nvPr/>
        </p:nvSpPr>
        <p:spPr>
          <a:xfrm>
            <a:off x="0" y="587521"/>
            <a:ext cx="10915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Μοντέλα(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stratified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Κ-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fold, grid search)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EC8D845-7369-33A9-7466-7359132CB4B7}"/>
              </a:ext>
            </a:extLst>
          </p:cNvPr>
          <p:cNvSpPr/>
          <p:nvPr/>
        </p:nvSpPr>
        <p:spPr>
          <a:xfrm>
            <a:off x="-4155" y="1546062"/>
            <a:ext cx="6077976" cy="264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4D6A568-C0E2-8CBF-284E-FB4C5081A3EA}"/>
              </a:ext>
            </a:extLst>
          </p:cNvPr>
          <p:cNvSpPr/>
          <p:nvPr/>
        </p:nvSpPr>
        <p:spPr>
          <a:xfrm>
            <a:off x="6075049" y="1524926"/>
            <a:ext cx="6141060" cy="2649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E3FC84B-FE33-1572-8D20-ED7C17C1C22B}"/>
              </a:ext>
            </a:extLst>
          </p:cNvPr>
          <p:cNvSpPr/>
          <p:nvPr/>
        </p:nvSpPr>
        <p:spPr>
          <a:xfrm>
            <a:off x="0" y="4183582"/>
            <a:ext cx="6077977" cy="2674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CAD38944-389D-5F61-2118-E30B1D7FE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069" y="4686950"/>
            <a:ext cx="2082370" cy="1398534"/>
          </a:xfrm>
          <a:prstGeom prst="rect">
            <a:avLst/>
          </a:prstGeom>
        </p:spPr>
      </p:pic>
      <p:sp>
        <p:nvSpPr>
          <p:cNvPr id="25" name="Βέλος: Δεξιό 24">
            <a:extLst>
              <a:ext uri="{FF2B5EF4-FFF2-40B4-BE49-F238E27FC236}">
                <a16:creationId xmlns:a16="http://schemas.microsoft.com/office/drawing/2014/main" id="{D5491C19-F232-493C-8260-BA67C7A1A98E}"/>
              </a:ext>
            </a:extLst>
          </p:cNvPr>
          <p:cNvSpPr/>
          <p:nvPr/>
        </p:nvSpPr>
        <p:spPr>
          <a:xfrm>
            <a:off x="3124909" y="2619581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34E7D-5889-D229-4485-D1DA19853378}"/>
              </a:ext>
            </a:extLst>
          </p:cNvPr>
          <p:cNvSpPr txBox="1"/>
          <p:nvPr/>
        </p:nvSpPr>
        <p:spPr>
          <a:xfrm>
            <a:off x="3609287" y="150508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RandomForest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0F785-507E-ABE2-EE37-D4499C91E367}"/>
              </a:ext>
            </a:extLst>
          </p:cNvPr>
          <p:cNvSpPr txBox="1"/>
          <p:nvPr/>
        </p:nvSpPr>
        <p:spPr>
          <a:xfrm>
            <a:off x="11225376" y="151970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XGBoost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3" name="Βέλος: Δεξιό 32">
            <a:extLst>
              <a:ext uri="{FF2B5EF4-FFF2-40B4-BE49-F238E27FC236}">
                <a16:creationId xmlns:a16="http://schemas.microsoft.com/office/drawing/2014/main" id="{F906E413-4955-6355-6F7E-38B63B6C56BD}"/>
              </a:ext>
            </a:extLst>
          </p:cNvPr>
          <p:cNvSpPr/>
          <p:nvPr/>
        </p:nvSpPr>
        <p:spPr>
          <a:xfrm>
            <a:off x="9468453" y="2238132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E6932-07A0-00E9-11BA-42322094B302}"/>
              </a:ext>
            </a:extLst>
          </p:cNvPr>
          <p:cNvSpPr txBox="1"/>
          <p:nvPr/>
        </p:nvSpPr>
        <p:spPr>
          <a:xfrm>
            <a:off x="10264235" y="1950864"/>
            <a:ext cx="1572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=4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learning_rate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=0.5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n_estimators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=200)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18B1F5-1FB4-3D08-B094-0C328D1F391E}"/>
              </a:ext>
            </a:extLst>
          </p:cNvPr>
          <p:cNvSpPr txBox="1"/>
          <p:nvPr/>
        </p:nvSpPr>
        <p:spPr>
          <a:xfrm>
            <a:off x="8521840" y="423381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Decision tree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9" name="Βέλος: Δεξιό 38">
            <a:extLst>
              <a:ext uri="{FF2B5EF4-FFF2-40B4-BE49-F238E27FC236}">
                <a16:creationId xmlns:a16="http://schemas.microsoft.com/office/drawing/2014/main" id="{B87F699C-647E-5574-AAA4-D2158F5015B4}"/>
              </a:ext>
            </a:extLst>
          </p:cNvPr>
          <p:cNvSpPr/>
          <p:nvPr/>
        </p:nvSpPr>
        <p:spPr>
          <a:xfrm>
            <a:off x="8873891" y="5345018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E608BB-264F-F58E-6DA2-944350914750}"/>
              </a:ext>
            </a:extLst>
          </p:cNvPr>
          <p:cNvSpPr txBox="1"/>
          <p:nvPr/>
        </p:nvSpPr>
        <p:spPr>
          <a:xfrm>
            <a:off x="9995436" y="4906786"/>
            <a:ext cx="1178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max_depth</a:t>
            </a:r>
            <a:r>
              <a:rPr lang="en-US" dirty="0">
                <a:latin typeface="Bahnschrift Condensed" panose="020B0502040204020203" pitchFamily="34" charset="0"/>
              </a:rPr>
              <a:t>=5,min_samples_leaf=1,min_samples_split=5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479F5-2E2C-E85A-0BA2-2716FA04B50A}"/>
              </a:ext>
            </a:extLst>
          </p:cNvPr>
          <p:cNvSpPr txBox="1"/>
          <p:nvPr/>
        </p:nvSpPr>
        <p:spPr>
          <a:xfrm>
            <a:off x="2349788" y="431761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SVM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11" name="Βέλος: Δεξιό 10">
            <a:extLst>
              <a:ext uri="{FF2B5EF4-FFF2-40B4-BE49-F238E27FC236}">
                <a16:creationId xmlns:a16="http://schemas.microsoft.com/office/drawing/2014/main" id="{F1536F73-7BA0-171C-6A1E-8ED0C990878F}"/>
              </a:ext>
            </a:extLst>
          </p:cNvPr>
          <p:cNvSpPr/>
          <p:nvPr/>
        </p:nvSpPr>
        <p:spPr>
          <a:xfrm>
            <a:off x="3218310" y="5569270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83A39-F732-2BF4-ADEF-A6F12B23F4FE}"/>
              </a:ext>
            </a:extLst>
          </p:cNvPr>
          <p:cNvSpPr txBox="1"/>
          <p:nvPr/>
        </p:nvSpPr>
        <p:spPr>
          <a:xfrm>
            <a:off x="4190475" y="4956909"/>
            <a:ext cx="1574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C=0.01 kernel='linear' gamma=0.1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C31F7C70-20C2-32DB-CB56-10EADC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0065"/>
            <a:ext cx="2795914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Δεν υπάρχει διαθέσιμη περιγραφή.">
            <a:extLst>
              <a:ext uri="{FF2B5EF4-FFF2-40B4-BE49-F238E27FC236}">
                <a16:creationId xmlns:a16="http://schemas.microsoft.com/office/drawing/2014/main" id="{8E295A42-5163-A908-FDF8-16EC1C6C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607133"/>
            <a:ext cx="300638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5D8A27-F436-E437-84FA-4E7B26FABC45}"/>
              </a:ext>
            </a:extLst>
          </p:cNvPr>
          <p:cNvSpPr txBox="1"/>
          <p:nvPr/>
        </p:nvSpPr>
        <p:spPr>
          <a:xfrm>
            <a:off x="3713584" y="2496439"/>
            <a:ext cx="205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n_estimators</a:t>
            </a:r>
            <a:r>
              <a:rPr lang="en-US" sz="16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= 100,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max_depth</a:t>
            </a:r>
            <a:r>
              <a:rPr lang="en-US" sz="16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= 4</a:t>
            </a:r>
          </a:p>
        </p:txBody>
      </p:sp>
      <p:pic>
        <p:nvPicPr>
          <p:cNvPr id="1036" name="Picture 12" descr="Δεν υπάρχει διαθέσιμη περιγραφή.">
            <a:extLst>
              <a:ext uri="{FF2B5EF4-FFF2-40B4-BE49-F238E27FC236}">
                <a16:creationId xmlns:a16="http://schemas.microsoft.com/office/drawing/2014/main" id="{655E3958-162C-0EDA-554F-708ED8DF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43" y="1654434"/>
            <a:ext cx="260819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9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8447493-0B05-3D1F-D3DB-112FD184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E5DCB9-E233-D2A5-37C3-A20C7E764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61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89170-40BC-4363-420E-B5DAE419195F}"/>
              </a:ext>
            </a:extLst>
          </p:cNvPr>
          <p:cNvSpPr txBox="1"/>
          <p:nvPr/>
        </p:nvSpPr>
        <p:spPr>
          <a:xfrm>
            <a:off x="0" y="587521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Συμπεράσματα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E06A3F0-FD4E-05C3-546B-72C5CF95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49" y="2979720"/>
            <a:ext cx="3235153" cy="3235153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5AB890ED-1F44-1482-B910-F4267B379692}"/>
              </a:ext>
            </a:extLst>
          </p:cNvPr>
          <p:cNvSpPr/>
          <p:nvPr/>
        </p:nvSpPr>
        <p:spPr>
          <a:xfrm>
            <a:off x="71500" y="1799730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A42D-E43D-1E47-D1E0-9E37E8D0C378}"/>
              </a:ext>
            </a:extLst>
          </p:cNvPr>
          <p:cNvSpPr txBox="1"/>
          <p:nvPr/>
        </p:nvSpPr>
        <p:spPr>
          <a:xfrm>
            <a:off x="712913" y="2010066"/>
            <a:ext cx="8057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Ο </a:t>
            </a:r>
            <a:r>
              <a:rPr lang="en-US" dirty="0">
                <a:latin typeface="Bahnschrift Condensed" panose="020B0502040204020203" pitchFamily="34" charset="0"/>
              </a:rPr>
              <a:t>XGBOOST </a:t>
            </a:r>
            <a:r>
              <a:rPr lang="el-GR" dirty="0">
                <a:latin typeface="Bahnschrift Condensed" panose="020B0502040204020203" pitchFamily="34" charset="0"/>
              </a:rPr>
              <a:t>συνολικά 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l-GR" dirty="0">
                <a:latin typeface="Bahnschrift Condensed" panose="020B0502040204020203" pitchFamily="34" charset="0"/>
              </a:rPr>
              <a:t>ήταν η καλύτερη επιλογή για το </a:t>
            </a:r>
            <a:r>
              <a:rPr lang="en-US" dirty="0"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latin typeface="Bahnschrift Condensed" panose="020B0502040204020203" pitchFamily="34" charset="0"/>
              </a:rPr>
              <a:t>με </a:t>
            </a:r>
            <a:r>
              <a:rPr lang="en-US" dirty="0">
                <a:latin typeface="Bahnschrift Condensed" panose="020B0502040204020203" pitchFamily="34" charset="0"/>
              </a:rPr>
              <a:t>macroF1=0.51</a:t>
            </a:r>
            <a:r>
              <a:rPr lang="el-GR" dirty="0">
                <a:latin typeface="Bahnschrift Condensed" panose="020B0502040204020203" pitchFamily="34" charset="0"/>
              </a:rPr>
              <a:t> και </a:t>
            </a:r>
            <a:r>
              <a:rPr lang="en-US" dirty="0">
                <a:latin typeface="Bahnschrift Condensed" panose="020B0502040204020203" pitchFamily="34" charset="0"/>
              </a:rPr>
              <a:t>weightF1=0.7</a:t>
            </a:r>
            <a:r>
              <a:rPr lang="el-GR" dirty="0">
                <a:latin typeface="Bahnschrift Condensed" panose="020B0502040204020203" pitchFamily="34" charset="0"/>
              </a:rPr>
              <a:t>4</a:t>
            </a:r>
          </a:p>
          <a:p>
            <a:endParaRPr lang="en-US" sz="2000" dirty="0">
              <a:latin typeface="Bahnschrift Condensed" panose="020B0502040204020203" pitchFamily="34" charset="0"/>
            </a:endParaRP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7CFC0A57-AECD-06FD-19F1-93BF6C9F77F6}"/>
              </a:ext>
            </a:extLst>
          </p:cNvPr>
          <p:cNvSpPr/>
          <p:nvPr/>
        </p:nvSpPr>
        <p:spPr>
          <a:xfrm>
            <a:off x="71500" y="3406101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04A-9510-317F-38CC-0D88E2EA8BA9}"/>
              </a:ext>
            </a:extLst>
          </p:cNvPr>
          <p:cNvSpPr txBox="1"/>
          <p:nvPr/>
        </p:nvSpPr>
        <p:spPr>
          <a:xfrm>
            <a:off x="593558" y="3514758"/>
            <a:ext cx="8922231" cy="658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M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ε μικρές αποκλίσεις  με βάση την </a:t>
            </a:r>
            <a:r>
              <a:rPr lang="en-US" sz="1800" dirty="0" err="1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weightedF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1 </a:t>
            </a:r>
            <a:r>
              <a:rPr lang="en-US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en-US" sz="1800" dirty="0" err="1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XGboost</a:t>
            </a:r>
            <a:r>
              <a:rPr lang="en-US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ήταν ο καλύτερο</a:t>
            </a:r>
            <a:r>
              <a:rPr lang="el-GR" dirty="0"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ς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1800" dirty="0" err="1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ταξινομητής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ενώ με βάση την </a:t>
            </a:r>
            <a:r>
              <a:rPr lang="en-US" sz="1800" dirty="0" err="1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macroAvg</a:t>
            </a:r>
            <a:r>
              <a:rPr lang="en-US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ήταν όλοι ίδιοι με εξαίρεση τον </a:t>
            </a:r>
            <a:r>
              <a:rPr lang="en-US" sz="1800" dirty="0" err="1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RandomForest</a:t>
            </a:r>
            <a:r>
              <a:rPr lang="en-US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1800" dirty="0">
                <a:effectLst/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όπου είχε ελάχιστα χαμηλότερη απόδοση </a:t>
            </a: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25B3DA3D-F181-EF17-8D27-20B782390B1E}"/>
              </a:ext>
            </a:extLst>
          </p:cNvPr>
          <p:cNvSpPr/>
          <p:nvPr/>
        </p:nvSpPr>
        <p:spPr>
          <a:xfrm>
            <a:off x="71500" y="5005067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94814-732C-270D-1E7C-A892425DF9D2}"/>
              </a:ext>
            </a:extLst>
          </p:cNvPr>
          <p:cNvSpPr txBox="1"/>
          <p:nvPr/>
        </p:nvSpPr>
        <p:spPr>
          <a:xfrm>
            <a:off x="382043" y="5222381"/>
            <a:ext cx="8059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Αποδείχθηκε ότι οι καλύτερες μετρικές δόθηκαν όταν τα μηδενικά </a:t>
            </a:r>
            <a:r>
              <a:rPr lang="el-GR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αντικαταστήθηκαν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 με τον μέσο όρο και στις τρεις στήλες του πρώτου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5422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437</Words>
  <Application>Microsoft Office PowerPoint</Application>
  <PresentationFormat>Ευρεία οθόνη</PresentationFormat>
  <Paragraphs>73</Paragraphs>
  <Slides>10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Bahnschrift SemiCondensed</vt:lpstr>
      <vt:lpstr>Calibri</vt:lpstr>
      <vt:lpstr>Calibri Light</vt:lpstr>
      <vt:lpstr>Roboto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ΧΑΛΚΙΑ ΑΝΤΩΝΙΑ ΝΑΥΣΙΚΑ</dc:creator>
  <cp:lastModifiedBy>Dimitrios Kalogeropoulos</cp:lastModifiedBy>
  <cp:revision>28</cp:revision>
  <dcterms:created xsi:type="dcterms:W3CDTF">2023-02-13T23:13:24Z</dcterms:created>
  <dcterms:modified xsi:type="dcterms:W3CDTF">2023-03-08T00:41:14Z</dcterms:modified>
</cp:coreProperties>
</file>